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66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A8A-2194-4D09-8831-DD62313AF282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1C7-36FC-4652-88B5-39A6BB498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A8A-2194-4D09-8831-DD62313AF282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1C7-36FC-4652-88B5-39A6BB498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A8A-2194-4D09-8831-DD62313AF282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1C7-36FC-4652-88B5-39A6BB498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A8A-2194-4D09-8831-DD62313AF282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1C7-36FC-4652-88B5-39A6BB498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A8A-2194-4D09-8831-DD62313AF282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1C7-36FC-4652-88B5-39A6BB498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A8A-2194-4D09-8831-DD62313AF282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1C7-36FC-4652-88B5-39A6BB498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A8A-2194-4D09-8831-DD62313AF282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1C7-36FC-4652-88B5-39A6BB498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A8A-2194-4D09-8831-DD62313AF282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1C7-36FC-4652-88B5-39A6BB498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A8A-2194-4D09-8831-DD62313AF282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1C7-36FC-4652-88B5-39A6BB498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A8A-2194-4D09-8831-DD62313AF282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1C7-36FC-4652-88B5-39A6BB498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A8A-2194-4D09-8831-DD62313AF282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61C7-36FC-4652-88B5-39A6BB498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7A8A-2194-4D09-8831-DD62313AF282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161C7-36FC-4652-88B5-39A6BB4982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depositphotos_13722552-stock-illustration-colorful-seamless-pattern-with-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928670"/>
            <a:ext cx="7786742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Консультация для родителей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«Телевизор и компьютер в жизни ребенка: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за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и против»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5429264"/>
            <a:ext cx="7143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C:\Users\User\Desktop\99bedacc377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496" y="3238496"/>
            <a:ext cx="3619504" cy="3619504"/>
          </a:xfrm>
          <a:prstGeom prst="rect">
            <a:avLst/>
          </a:prstGeom>
          <a:noFill/>
        </p:spPr>
      </p:pic>
      <p:pic>
        <p:nvPicPr>
          <p:cNvPr id="1032" name="Picture 8" descr="C:\Users\User\Desktop\hello_html_m10a28af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929066"/>
            <a:ext cx="3500462" cy="27005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5984" y="6286520"/>
            <a:ext cx="388054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Презентацию подготовила: воспитатель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Лютенкова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Е.А.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depositphotos_13722552-stock-illustration-colorful-seamless-pattern-with-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00042"/>
            <a:ext cx="821537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защитить детей от вредных мультипликационных фильмов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643050"/>
            <a:ext cx="8215370" cy="47705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95300" indent="-49530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>
                <a:latin typeface="Times New Roman" pitchFamily="18" charset="0"/>
              </a:rPr>
              <a:t>Необходимо хорошо знать содержание анимационных произведений, которые смотрит ребёнок. Нужно постараться, чтобы малыш </a:t>
            </a:r>
            <a:r>
              <a:rPr lang="ru-RU" sz="2000" u="sng" dirty="0">
                <a:latin typeface="Times New Roman" pitchFamily="18" charset="0"/>
              </a:rPr>
              <a:t>не видел сцен насилия, не слышал вульгарного юмора, нецензурных высказываний.</a:t>
            </a:r>
          </a:p>
          <a:p>
            <a:pPr marL="495300" indent="-495300">
              <a:lnSpc>
                <a:spcPct val="80000"/>
              </a:lnSpc>
              <a:buFont typeface="Wingdings 2" pitchFamily="18" charset="2"/>
              <a:buNone/>
            </a:pPr>
            <a:endParaRPr lang="ru-RU" sz="2000" u="sng" dirty="0">
              <a:latin typeface="Times New Roman" pitchFamily="18" charset="0"/>
            </a:endParaRPr>
          </a:p>
          <a:p>
            <a:pPr marL="495300" indent="-49530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>
                <a:latin typeface="Times New Roman" pitchFamily="18" charset="0"/>
              </a:rPr>
              <a:t>Даже самый вредный мультфильм не отразится на психике ребёнка, если он будет смотреть его</a:t>
            </a:r>
            <a:r>
              <a:rPr lang="ru-RU" sz="2000" b="1" dirty="0">
                <a:latin typeface="Times New Roman" pitchFamily="18" charset="0"/>
              </a:rPr>
              <a:t> вместе с родителями, комментирующими происходящее на экране.</a:t>
            </a:r>
            <a:r>
              <a:rPr lang="ru-RU" sz="2000" dirty="0">
                <a:latin typeface="Times New Roman" pitchFamily="18" charset="0"/>
              </a:rPr>
              <a:t> Родительская оценка поможет дошкольнику лучше понять, где в сказке выдумка, а где – отражение жизни.</a:t>
            </a:r>
          </a:p>
          <a:p>
            <a:pPr marL="495300" indent="-495300">
              <a:lnSpc>
                <a:spcPct val="80000"/>
              </a:lnSpc>
              <a:buFont typeface="Wingdings 2" pitchFamily="18" charset="2"/>
              <a:buNone/>
            </a:pPr>
            <a:endParaRPr lang="ru-RU" sz="2000" dirty="0">
              <a:latin typeface="Times New Roman" pitchFamily="18" charset="0"/>
            </a:endParaRPr>
          </a:p>
          <a:p>
            <a:pPr marL="495300" indent="-49530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>
                <a:latin typeface="Times New Roman" pitchFamily="18" charset="0"/>
              </a:rPr>
              <a:t>Мама может предложить своему малышу смотреть не вредные мультфильмы, а поучительные. Совсем маленькому ребёнку, например, будет интересно и полезно посмотреть такие шедевры советской мультипликации, как «Трое из </a:t>
            </a:r>
            <a:r>
              <a:rPr lang="ru-RU" sz="2000" dirty="0" err="1">
                <a:latin typeface="Times New Roman" pitchFamily="18" charset="0"/>
              </a:rPr>
              <a:t>Простоквашино</a:t>
            </a:r>
            <a:r>
              <a:rPr lang="ru-RU" sz="2000" dirty="0">
                <a:latin typeface="Times New Roman" pitchFamily="18" charset="0"/>
              </a:rPr>
              <a:t>»,  «Ну, погоди!», «38 попугаев», «Поросёнок Фунтик», «Мама для мамонтёнка», «</a:t>
            </a:r>
            <a:r>
              <a:rPr lang="ru-RU" sz="2000" dirty="0" err="1">
                <a:latin typeface="Times New Roman" pitchFamily="18" charset="0"/>
              </a:rPr>
              <a:t>Чебурашка</a:t>
            </a:r>
            <a:r>
              <a:rPr lang="ru-RU" sz="2000" dirty="0">
                <a:latin typeface="Times New Roman" pitchFamily="18" charset="0"/>
              </a:rPr>
              <a:t>». Есть хорошие, поучительные мультфильмы и среди современных: «</a:t>
            </a:r>
            <a:r>
              <a:rPr lang="ru-RU" sz="2000" dirty="0" err="1">
                <a:latin typeface="Times New Roman" pitchFamily="18" charset="0"/>
              </a:rPr>
              <a:t>Лунтик</a:t>
            </a:r>
            <a:r>
              <a:rPr lang="ru-RU" sz="2000" dirty="0">
                <a:latin typeface="Times New Roman" pitchFamily="18" charset="0"/>
              </a:rPr>
              <a:t>»,  «Уроки тётушки Совы», «</a:t>
            </a:r>
            <a:r>
              <a:rPr lang="ru-RU" sz="2000" dirty="0" err="1">
                <a:latin typeface="Times New Roman" pitchFamily="18" charset="0"/>
              </a:rPr>
              <a:t>Фиксики</a:t>
            </a:r>
            <a:r>
              <a:rPr lang="ru-RU" sz="2000" dirty="0">
                <a:latin typeface="Times New Roman" pitchFamily="18" charset="0"/>
              </a:rPr>
              <a:t>», «</a:t>
            </a:r>
            <a:r>
              <a:rPr lang="ru-RU" sz="2000" dirty="0" err="1">
                <a:latin typeface="Times New Roman" pitchFamily="18" charset="0"/>
              </a:rPr>
              <a:t>Барбоскины</a:t>
            </a:r>
            <a:r>
              <a:rPr lang="ru-RU" sz="2000" dirty="0">
                <a:latin typeface="Times New Roman" pitchFamily="18" charset="0"/>
              </a:rPr>
              <a:t>» и др.</a:t>
            </a:r>
            <a:endParaRPr lang="ru-RU" sz="20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depositphotos_13722552-stock-illustration-colorful-seamless-pattern-with-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00043"/>
            <a:ext cx="8286808" cy="5857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Научитесь сами правильно относиться к экрану!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Важно целевое использование техники и времени.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Главным источником информации для маленького ребенка должны быть РОДИТЕЛИ!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     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User\Desktop\the-children-with-their-parents-are-watching-the-television-together_33070-526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357694"/>
            <a:ext cx="2786050" cy="2260886"/>
          </a:xfrm>
          <a:prstGeom prst="rect">
            <a:avLst/>
          </a:prstGeom>
          <a:noFill/>
        </p:spPr>
      </p:pic>
      <p:pic>
        <p:nvPicPr>
          <p:cNvPr id="12290" name="Picture 2" descr="C:\Users\User\Desktop\الحاسوب-ب-رسم-كاريكتوري-الأطفال-clip-art__k707244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214554"/>
            <a:ext cx="1298384" cy="1266826"/>
          </a:xfrm>
          <a:prstGeom prst="rect">
            <a:avLst/>
          </a:prstGeom>
          <a:noFill/>
        </p:spPr>
      </p:pic>
      <p:pic>
        <p:nvPicPr>
          <p:cNvPr id="12291" name="Picture 3" descr="C:\Users\User\Desktop\hello_html_m10a28af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57950" y="2143116"/>
            <a:ext cx="1571636" cy="1333483"/>
          </a:xfrm>
          <a:prstGeom prst="rect">
            <a:avLst/>
          </a:prstGeom>
          <a:noFill/>
        </p:spPr>
      </p:pic>
      <p:pic>
        <p:nvPicPr>
          <p:cNvPr id="12292" name="Picture 4" descr="C:\Users\User\Desktop\99bedacc3779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786" y="4325198"/>
            <a:ext cx="2228866" cy="2532802"/>
          </a:xfrm>
          <a:prstGeom prst="rect">
            <a:avLst/>
          </a:prstGeom>
          <a:noFill/>
        </p:spPr>
      </p:pic>
      <p:pic>
        <p:nvPicPr>
          <p:cNvPr id="10" name="Рисунок 9" descr="C:\Users\User\Desktop\red-push-pin-realistic-red-paperclip-with-shadow-illustration-isolated-on-white-background_257312-9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26" t="46212" b="14008"/>
          <a:stretch>
            <a:fillRect/>
          </a:stretch>
        </p:blipFill>
        <p:spPr bwMode="auto">
          <a:xfrm>
            <a:off x="642910" y="428604"/>
            <a:ext cx="857256" cy="7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red-push-pin-realistic-red-paperclip-with-shadow-illustration-isolated-on-white-background_257312-9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26" t="46212" b="14008"/>
          <a:stretch>
            <a:fillRect/>
          </a:stretch>
        </p:blipFill>
        <p:spPr bwMode="auto">
          <a:xfrm>
            <a:off x="8001024" y="285728"/>
            <a:ext cx="857256" cy="7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depositphotos_13722552-stock-illustration-colorful-seamless-pattern-with-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28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2143116"/>
            <a:ext cx="650085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depositphotos_13722552-stock-illustration-colorful-seamless-pattern-with-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471490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</a:rPr>
              <a:t>Современные дети очень много общаются с телевидением, видео и компьютером.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</a:rPr>
              <a:t>Они получает информацию преимущественно через видеоряд.</a:t>
            </a:r>
            <a:endParaRPr lang="ru-RU" sz="2000" dirty="0" smtClean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2828836"/>
            <a:ext cx="428628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</a:rPr>
              <a:t>Во многих семьях телевизор, компьютер работают не выключаясь, создавая фон всем происходящим в доме событиям, становясь серьезными СОПЕРНИКАМИ родителям в деле воспитания детей. 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3075" name="Picture 3" descr="C:\Users\User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572008"/>
            <a:ext cx="3000396" cy="1950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00034" y="4572008"/>
            <a:ext cx="435771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</a:rPr>
              <a:t>В отдельных семьях, не задумываясь о последствиях,  для детей не устанавливают никаких ограничений во времени в просмотре телевизионных и интернетовских передач.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3076" name="Picture 4" descr="C:\Users\User\Desktop\591435e70f0534ee3e99bf90e38d61f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57166"/>
            <a:ext cx="3357586" cy="2149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User\Desktop\pr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143116"/>
            <a:ext cx="3952883" cy="2224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C:\Users\User\Desktop\red-push-pin-realistic-red-paperclip-with-shadow-illustration-isolated-on-white-background_257312-9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26" t="46212" b="14008"/>
          <a:stretch>
            <a:fillRect/>
          </a:stretch>
        </p:blipFill>
        <p:spPr bwMode="auto">
          <a:xfrm>
            <a:off x="3929058" y="285728"/>
            <a:ext cx="642942" cy="4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Desktop\red-push-pin-realistic-red-paperclip-with-shadow-illustration-isolated-on-white-background_257312-9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26" t="46212" b="14008"/>
          <a:stretch>
            <a:fillRect/>
          </a:stretch>
        </p:blipFill>
        <p:spPr bwMode="auto">
          <a:xfrm>
            <a:off x="8215306" y="2643182"/>
            <a:ext cx="714412" cy="50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red-push-pin-realistic-red-paperclip-with-shadow-illustration-isolated-on-white-background_257312-9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26" t="46212" b="14008"/>
          <a:stretch>
            <a:fillRect/>
          </a:stretch>
        </p:blipFill>
        <p:spPr bwMode="auto">
          <a:xfrm>
            <a:off x="2214546" y="4214818"/>
            <a:ext cx="642942" cy="43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depositphotos_13722552-stock-illustration-colorful-seamless-pattern-with-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66623"/>
            <a:ext cx="8143932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Компьютерные игры могут развить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    </a:t>
            </a:r>
            <a:r>
              <a:rPr lang="ru-RU" sz="2800" b="1" dirty="0" smtClean="0">
                <a:latin typeface="Times New Roman" pitchFamily="18" charset="0"/>
              </a:rPr>
              <a:t>скорость реакции 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     мелкую моторику 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</a:rPr>
              <a:t>координацию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     скорость визуального распознавания образов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     внимание и память 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     логику 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     мышление в нестандартных ситуациях 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</a:rPr>
              <a:t>упорство и усидчивость 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</a:rPr>
              <a:t> познавательную мотивацию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     навык самостоятельного получения знаний    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4100" name="Picture 4" descr="C:\Users\User\Desktop\99bedacc377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3571876"/>
            <a:ext cx="1643074" cy="1714512"/>
          </a:xfrm>
          <a:prstGeom prst="rect">
            <a:avLst/>
          </a:prstGeom>
          <a:noFill/>
        </p:spPr>
      </p:pic>
      <p:pic>
        <p:nvPicPr>
          <p:cNvPr id="4101" name="Picture 5" descr="C:\Users\User\Desktop\Без названия (5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86512" y="1000108"/>
            <a:ext cx="2258691" cy="1335515"/>
          </a:xfrm>
          <a:prstGeom prst="rect">
            <a:avLst/>
          </a:prstGeom>
          <a:noFill/>
        </p:spPr>
      </p:pic>
      <p:pic>
        <p:nvPicPr>
          <p:cNvPr id="4103" name="Picture 7" descr="C:\Users\User\Desktop\depositphotos_5443996-stock-photo-exclamation-point - копия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142984"/>
            <a:ext cx="1941628" cy="1514470"/>
          </a:xfrm>
          <a:prstGeom prst="rect">
            <a:avLst/>
          </a:prstGeom>
          <a:noFill/>
        </p:spPr>
      </p:pic>
      <p:pic>
        <p:nvPicPr>
          <p:cNvPr id="4104" name="Picture 8" descr="C:\Users\User\Desktop\depositphotos_5443996-stock-photo-exclamation-point - копия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3844" y="3214686"/>
            <a:ext cx="1740156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depositphotos_13722552-stock-illustration-colorful-seamless-pattern-with-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00043"/>
            <a:ext cx="8286808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Безусловно, за экранной техникой наше будущее. </a:t>
            </a:r>
          </a:p>
          <a:p>
            <a:r>
              <a:rPr lang="ru-RU" sz="2800" dirty="0" smtClean="0">
                <a:latin typeface="Times New Roman" pitchFamily="18" charset="0"/>
              </a:rPr>
              <a:t>Компьютер – это  действенный способ развития многих полезных умений, получения знаний и осознания собственного места в мире.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Но компьютер - это не "волшебная палочка", которая за один час игры сделают ребенка сразу умным и развитым. </a:t>
            </a:r>
          </a:p>
          <a:p>
            <a:r>
              <a:rPr lang="ru-RU" sz="2800" dirty="0" smtClean="0">
                <a:latin typeface="Times New Roman" pitchFamily="18" charset="0"/>
              </a:rPr>
              <a:t>Как и любые занятия, компьютерные игры требуют времени, правильного применения,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терпения и заботы со стороны взрослых.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User\Desktop\2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857760"/>
            <a:ext cx="8286808" cy="1400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depositphotos_13722552-stock-illustration-colorful-seamless-pattern-with-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85728"/>
            <a:ext cx="8429684" cy="62865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>
                <a:latin typeface="Times New Roman" pitchFamily="18" charset="0"/>
              </a:rPr>
              <a:t>Говоря </a:t>
            </a:r>
            <a:r>
              <a:rPr lang="ru-RU" sz="2000" i="1" u="sng" dirty="0">
                <a:solidFill>
                  <a:srgbClr val="C00000"/>
                </a:solidFill>
                <a:latin typeface="Times New Roman" pitchFamily="18" charset="0"/>
              </a:rPr>
              <a:t>о вреде длительного пребывания ребёнка у монитора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</a:rPr>
              <a:t>, доктора и психологи упоминают о следующих факторах: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неправильная посадка за столом вызывает у детей нарушение осанки; </a:t>
            </a:r>
          </a:p>
          <a:p>
            <a:pPr>
              <a:lnSpc>
                <a:spcPct val="80000"/>
              </a:lnSpc>
            </a:pP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снижение двигательной активности приводит к увеличению веса; </a:t>
            </a:r>
          </a:p>
          <a:p>
            <a:pPr>
              <a:lnSpc>
                <a:spcPct val="80000"/>
              </a:lnSpc>
            </a:pP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даже работа с мышью влияет на еще не сформировавшуюся до конца кисть; </a:t>
            </a:r>
          </a:p>
          <a:p>
            <a:pPr>
              <a:lnSpc>
                <a:spcPct val="80000"/>
              </a:lnSpc>
            </a:pP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постоянно мерцающие пиксели экрана мешают сфокусироваться глазу и вызывает усталость глазных мышц;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компьютерные мониторы являются генераторами лучей сине-фиолетового спектра, которые негативно воздействуют на ткани глаз;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так называемый «синдром сухого глаза», возникающий при долгой работе за компьютером. мерцание монитора способствует ухудшению зрения;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опасна чрезмерная сухость воздуха, неизбежно возникающая в помещении, где долгое время работает компьютер, повышенная температура и увеличенное содержание углекислого газа; </a:t>
            </a:r>
          </a:p>
          <a:p>
            <a:pPr>
              <a:lnSpc>
                <a:spcPct val="80000"/>
              </a:lnSpc>
            </a:pP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Это влияет на работоспособность ребенка, состояние его дыхательной системы и глаз.</a:t>
            </a:r>
            <a:r>
              <a:rPr lang="ru-RU" sz="2000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7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depositphotos_13722552-stock-illustration-colorful-seamless-pattern-with-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714348" y="285728"/>
            <a:ext cx="7858180" cy="11430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У совсем маленьких детей затрудняется формирование различения реального и виртуальных миров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8429684" cy="47212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у детей, остро ощущающих недостаток внимания со стороны родителей, неуравновешенных, легковозбудимых, часто возникает компьютерная зависимость;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очень быстро у таких детей наступает нервное истощение, перенапряжение,  которые с очень большим трудом преодолеваются;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«неправильные» компьютерные игры влекут за собой появление агрессивного поведения у детей, повышают их нервозность, раздражительность, неуправляемость;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</a:rPr>
              <a:t>Такие дети плохо засыпают и неспокойно проводят ночь, не отдыхая в итоге, как следует. </a:t>
            </a:r>
            <a:endParaRPr lang="ru-RU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Психологи убеждены, что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ни один компьютер не может и не должен заменить живое общение, которое чрезвычайно важно для детей, особенно младшего возраста.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1600" b="1" dirty="0" smtClean="0">
              <a:latin typeface="Times New Roman" pitchFamily="18" charset="0"/>
            </a:endParaRPr>
          </a:p>
        </p:txBody>
      </p:sp>
      <p:pic>
        <p:nvPicPr>
          <p:cNvPr id="7170" name="Picture 2" descr="C:\Users\User\Desktop\depositphotos_5443996-stock-photo-exclamation-point - копи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071942"/>
            <a:ext cx="2582739" cy="201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depositphotos_13722552-stock-illustration-colorful-seamless-pattern-with-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00042"/>
            <a:ext cx="8001056" cy="11264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Основные причины компьютерной зависимости</a:t>
            </a:r>
            <a:r>
              <a:rPr lang="ru-RU" sz="2800" b="1" dirty="0" smtClean="0">
                <a:latin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</a:rPr>
            </a:br>
            <a:endParaRPr lang="ru-RU" sz="2800" b="1" dirty="0" smtClean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928802"/>
            <a:ext cx="8429684" cy="43704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</a:rPr>
              <a:t>Отсутствие или недостаточное внимание родителей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Мало общения с ровесниками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Застенчивость и различные комплексы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Нежелание или трудность в общении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Неуверенность в себе и своих возможностях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Особенности воспитания, вседозволенность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Стремление подражать старшим детям и подросткам </a:t>
            </a: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endParaRPr lang="ru-RU" sz="2000" dirty="0"/>
          </a:p>
        </p:txBody>
      </p:sp>
      <p:pic>
        <p:nvPicPr>
          <p:cNvPr id="8" name="Рисунок 7" descr="C:\Users\User\Desktop\9363063_44947-700x500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515"/>
          <a:stretch>
            <a:fillRect/>
          </a:stretch>
        </p:blipFill>
        <p:spPr bwMode="auto">
          <a:xfrm>
            <a:off x="714348" y="2071678"/>
            <a:ext cx="1571636" cy="326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9363063_44947-700x500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93" r="23615"/>
          <a:stretch>
            <a:fillRect/>
          </a:stretch>
        </p:blipFill>
        <p:spPr bwMode="auto">
          <a:xfrm>
            <a:off x="7143768" y="2143116"/>
            <a:ext cx="1643074" cy="254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depositphotos_13722552-stock-illustration-colorful-seamless-pattern-with-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428604"/>
            <a:ext cx="771530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Что делать родителям, если ребенок не может без компьютера?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285992"/>
            <a:ext cx="8215370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</a:rPr>
              <a:t>Первый шаг к успеху начинается с контроля над действиями ребенка.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       Нельзя думать, что рано или поздно ребенок сам откажется от компьютерных игр.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      Во избежание конфликтных ситуаций время игр должно быть заранее согласовано с ребенком.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     А поскольку он начнет выпрашивать дополнительное время для игр, то этим соглашением можно оперировать.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Выбирая игры, надо учитывать соответствие с возрастом. А когда время игрового сеанса заканчивается, ребенок не должен сидеть без дела.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Самая большая ошибка родителей, предлагать некую награду в виде игр за компьютером, за выполнение какого-нибудь поручения.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9218" name="Picture 2" descr="C:\Users\User\Desktop\images (8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1000108"/>
            <a:ext cx="2295554" cy="14126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depositphotos_13722552-stock-illustration-colorful-seamless-pattern-with-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07249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Безопасная работа за компьютером.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00108"/>
            <a:ext cx="8429684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Знакомить детей с компьютером следует не раньше трёх- четырёхлетнего возраста. 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Спокойному, уравновешенному малышу могут подойти почти все игры, предназначенные для самых маленьких детей. 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Для впечатлительного, нервного малыша необходимы спокойные, логические игры. 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Для таких детей самыми </a:t>
            </a:r>
            <a:r>
              <a:rPr lang="ru-RU" i="1" u="sng" dirty="0" smtClean="0">
                <a:latin typeface="Times New Roman" pitchFamily="18" charset="0"/>
              </a:rPr>
              <a:t>неподходящими </a:t>
            </a:r>
            <a:r>
              <a:rPr lang="ru-RU" dirty="0" smtClean="0">
                <a:latin typeface="Times New Roman" pitchFamily="18" charset="0"/>
              </a:rPr>
              <a:t>будут игры с быстро двигающимися предметами, мелкими деталями, требующие повышенной сосредоточенности, способные вызвать нервное истощение. 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Следует заранее предупредить малыша о том, сколько времени он будет проводить за монитором. 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На это время отложите все свои дела и присядьте рядом с малышом!</a:t>
            </a: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При этом Вам проще будет отклонить уговоры ребёнка поиграть ещё. 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10242" name="Picture 2" descr="C:\Users\User\Desktop\мама-сидит-с-ребёнком-показывающим-на-ноутбук-игрушкой-мать-ребенком-15918677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00760" y="3429000"/>
            <a:ext cx="3526967" cy="36625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544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2021-01-05T20:06:58Z</dcterms:created>
  <dcterms:modified xsi:type="dcterms:W3CDTF">2021-01-05T21:45:55Z</dcterms:modified>
</cp:coreProperties>
</file>